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70" r:id="rId8"/>
    <p:sldId id="264" r:id="rId9"/>
    <p:sldId id="262" r:id="rId10"/>
    <p:sldId id="265" r:id="rId11"/>
    <p:sldId id="273" r:id="rId12"/>
    <p:sldId id="269" r:id="rId13"/>
    <p:sldId id="268" r:id="rId14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FF6600"/>
    <a:srgbClr val="2AE72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126" y="-12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D4C22-B9A4-4317-8918-C04BA331E296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FE8A8-4B10-4D50-8FDD-1173555626C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247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B7925-ED30-4345-9AE4-24274B0E620F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4F8EE9-CBA2-4C7D-8F5C-D71D865A18E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11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B5F87-9E25-4BF9-B69A-EC80F989FB3C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798A6-A877-485C-A559-B6BD12A9A44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02282-C09E-46EB-8F08-9D2535314840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C0FF4B-158C-444B-994C-6986CFC09C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98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A2A4C-504D-4460-A389-1ECEC2CB91AD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8E820-CDA7-4C82-8CFB-7F0549DC8FF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324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91B8A-F6B7-44B4-A650-0903BB5A9146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348FD5-3937-418C-BF19-2521A7252E9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199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038D0-9FDA-4008-A84B-BD565B69E0C5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EF0F6-1C64-4330-A1FB-A6C657C0795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131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96C7B-3879-4F7D-A47B-7B66EB05864D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6D437-2CBD-4EEE-B07F-69B8D59B6DE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564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A952D-A8B8-4D02-8370-05C7097D407F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2087B8-BD8F-43D9-B0E5-E295A91BFC1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532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2206D-9AA6-4F82-BB4E-DB3CDD24ECC5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C30BE-FE82-4BC8-B050-E5FEFEF33C7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637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9F289-1426-4D70-83DC-88E3CEECF55A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4DA5D-04B8-4A75-BB4B-240185FEA63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9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2D300F-534A-4F97-B7EC-9F7F57D62F18}" type="datetimeFigureOut">
              <a:rPr lang="ru-RU"/>
              <a:pPr>
                <a:defRPr/>
              </a:pPr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AF3BDAAE-A983-498C-9432-50B26A93C3C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9.pn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audio" Target="../media/audio3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4.bin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bin"/><Relationship Id="rId11" Type="http://schemas.openxmlformats.org/officeDocument/2006/relationships/image" Target="../media/image17.jpeg"/><Relationship Id="rId5" Type="http://schemas.openxmlformats.org/officeDocument/2006/relationships/audio" Target="../media/audio6.bin"/><Relationship Id="rId10" Type="http://schemas.openxmlformats.org/officeDocument/2006/relationships/image" Target="../media/image16.jpeg"/><Relationship Id="rId4" Type="http://schemas.openxmlformats.org/officeDocument/2006/relationships/audio" Target="../media/audio5.bin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 noChangeArrowheads="1"/>
          </p:cNvSpPr>
          <p:nvPr>
            <p:ph type="ctrTitle"/>
          </p:nvPr>
        </p:nvSpPr>
        <p:spPr>
          <a:xfrm>
            <a:off x="1146175" y="1214438"/>
            <a:ext cx="10426700" cy="2387600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Знакомство со звуком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Подзаголовок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Шахбанова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А.С.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5" descr="https://avatars.mds.yandex.net/get-pdb/1651533/789b2383-c8b1-4bb1-a81f-fbcb2d833fa1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14706">
            <a:off x="3671888" y="4287838"/>
            <a:ext cx="1614487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7" descr="https://www.passionforum.ru/upload/159/u15989/096/9a90cad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4091">
            <a:off x="10353675" y="125413"/>
            <a:ext cx="1381125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9" descr="https://www.clipartmax.com/png/middle/46-463774_%D0%B2%D0%B5%D0%BA%D1%82%D0%BE%D1%80%D0%BD%D1%8B%D0%B9-%D0%BA%D0%BB%D0%B8%D0%BF%D0%B0%D1%80%D1%82-%D0%B4%D0%B5%D1%82%D0%B8-%D0%B2-%D1%88%D0%BA%D0%BE%D0%BB%D0%B5-%D0%B1%D1%83%D0%BA%D0%B2%D0%B0-%D1%82-%D0%BF%D0%BD%D0%B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349" y="4008437"/>
            <a:ext cx="2168525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1" descr="https://abvgdee.ru/images/kartinki/alfavit1/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2951163"/>
            <a:ext cx="17145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3" descr="https://yt3.ggpht.com/a/AGF-l78AxSsvudla-lIAXzy81-d51L_J3rY12ZUdHA=s900-c-k-c0xffffffff-no-rj-m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63" y="68263"/>
            <a:ext cx="1666875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5" descr="http://baby-news.net/images/paint3/4109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3" y="95250"/>
            <a:ext cx="1954212" cy="195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7" descr="https://1.bp.blogspot.com/-RmnwTISiGaY/Tkv2LJW4fOI/AAAAAAAAByQ/XFpr3NXCQi0/s1600/Capital-Letter-T-Polka-Dots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225" y="4252913"/>
            <a:ext cx="221932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ъект 2"/>
          <p:cNvSpPr>
            <a:spLocks noGrp="1" noChangeArrowheads="1"/>
          </p:cNvSpPr>
          <p:nvPr>
            <p:ph idx="1"/>
          </p:nvPr>
        </p:nvSpPr>
        <p:spPr>
          <a:xfrm>
            <a:off x="838200" y="652463"/>
            <a:ext cx="10515600" cy="22542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3200" smtClean="0">
                <a:latin typeface="Cambria" pitchFamily="18" charset="0"/>
                <a:ea typeface="Cambria" pitchFamily="18" charset="0"/>
                <a:cs typeface="Cambria" pitchFamily="18" charset="0"/>
              </a:rPr>
              <a:t>Дом трехэтажный поплыл по реке,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3200" smtClean="0">
                <a:latin typeface="Cambria" pitchFamily="18" charset="0"/>
                <a:ea typeface="Cambria" pitchFamily="18" charset="0"/>
                <a:cs typeface="Cambria" pitchFamily="18" charset="0"/>
              </a:rPr>
              <a:t>А город остался стоять вдалеке.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3200" smtClean="0">
                <a:latin typeface="Cambria" pitchFamily="18" charset="0"/>
                <a:ea typeface="Cambria" pitchFamily="18" charset="0"/>
                <a:cs typeface="Cambria" pitchFamily="18" charset="0"/>
              </a:rPr>
              <a:t>Платочками с берега машет народ…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3200" smtClean="0">
                <a:latin typeface="Cambria" pitchFamily="18" charset="0"/>
                <a:ea typeface="Cambria" pitchFamily="18" charset="0"/>
                <a:cs typeface="Cambria" pitchFamily="18" charset="0"/>
              </a:rPr>
              <a:t>Я знаю, что это плывет…..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375" y="2906486"/>
            <a:ext cx="5904742" cy="3641271"/>
          </a:xfrm>
          <a:prstGeom prst="rect">
            <a:avLst/>
          </a:prstGeom>
          <a:effectLst>
            <a:glow rad="127000">
              <a:srgbClr val="2AE721"/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189038" y="1035050"/>
            <a:ext cx="10088562" cy="3781425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На что похожа буква Т?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На антенну Т похожа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И на зонт как будто тоже…</a:t>
            </a:r>
            <a:br>
              <a:rPr lang="ru-RU" sz="2400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Молоток стучит: «Тук-тук!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Букве Т я старый друг»..</a:t>
            </a:r>
            <a:br>
              <a:rPr lang="ru-RU" sz="2400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Т и в дождик, и в жару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Укрывает детвору…….</a:t>
            </a:r>
            <a:r>
              <a:rPr lang="ru-RU" i="1" smtClean="0"/>
              <a:t/>
            </a:r>
            <a:br>
              <a:rPr lang="ru-RU" i="1" smtClean="0"/>
            </a:br>
            <a:r>
              <a:rPr lang="ru-RU" i="1" smtClean="0"/>
              <a:t/>
            </a:r>
            <a:br>
              <a:rPr lang="ru-RU" i="1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17411" name="Picture 2" descr="http://900igr.net/up/datai/212929/0008-005-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088" y="1574800"/>
            <a:ext cx="2293937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https://fabrikadobro.ru/wp-content/uploads/2019/05/detskaja-pesochnica-gribok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175" y="3494088"/>
            <a:ext cx="44196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713" y="882650"/>
            <a:ext cx="2116137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https://img2.freepng.ru/20180330/ove/kisspng-tom-cat-jerry-mouse-tom-and-jerry-tom-and-jerry-5abeaad5c3baf7.402024301522445013801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3967163"/>
            <a:ext cx="415607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327025" y="365125"/>
            <a:ext cx="9799638" cy="1312863"/>
          </a:xfrm>
        </p:spPr>
        <p:txBody>
          <a:bodyPr/>
          <a:lstStyle/>
          <a:p>
            <a:pPr algn="ctr"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Молодцы, ребята!</a:t>
            </a:r>
            <a:br>
              <a:rPr lang="ru-RU" sz="3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Вы выполнили все мои задания. Теперь буква обязательно вернется в имя Тома!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4163">
            <a:off x="9680575" y="104775"/>
            <a:ext cx="2400300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 descr="https://krynica.info/wp-content/uploads/2015/10/%D0%A2-%D0%B1%D1%83%D0%BA%D0%B2%D0%B0-%D0%BA%D0%BE%D0%BF%D0%B8%D1%8F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19300" y="2874963"/>
            <a:ext cx="2416175" cy="2946400"/>
          </a:xfr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75" y="3846513"/>
            <a:ext cx="3057525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0" descr="https://tvpuls.pl/foto/styles/full/public/tj_back_to_oz_11_e7d6cd37.jpeg6a7249cfab9a43b34e6cd76e53985be7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3500438"/>
            <a:ext cx="506253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972800" cy="828675"/>
          </a:xfrm>
        </p:spPr>
        <p:txBody>
          <a:bodyPr/>
          <a:lstStyle/>
          <a:p>
            <a:pPr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Спасибо, ребята! Вы- настоящие друзья!</a:t>
            </a:r>
          </a:p>
        </p:txBody>
      </p:sp>
      <p:pic>
        <p:nvPicPr>
          <p:cNvPr id="21508" name="Picture 4" descr="https://slovnet.ru/wp-content/uploads/2019/10/1-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63675"/>
            <a:ext cx="10515600" cy="53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75" y="4699000"/>
            <a:ext cx="3043238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1679575"/>
            <a:ext cx="5846763" cy="517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лако 8"/>
          <p:cNvSpPr/>
          <p:nvPr/>
        </p:nvSpPr>
        <p:spPr>
          <a:xfrm>
            <a:off x="7531100" y="0"/>
            <a:ext cx="4575175" cy="3833813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Привет, ребята!!! Вы нас узнали???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Мы- герои мультфильмов: Джерри и …ом. Ой, Джерри, у меня кажется возникла проблема…. Я не могу написать  свое имя, пропала буква……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…..ом…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…..ом</a:t>
            </a:r>
          </a:p>
        </p:txBody>
      </p:sp>
      <p:sp>
        <p:nvSpPr>
          <p:cNvPr id="10" name="Облако 9"/>
          <p:cNvSpPr/>
          <p:nvPr/>
        </p:nvSpPr>
        <p:spPr>
          <a:xfrm>
            <a:off x="85725" y="536575"/>
            <a:ext cx="4776788" cy="4352925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Ну вот! Добегался, допрыгался? Что же теперь тебе делать??? Герой мультфильмов остался без первой буквы своего имени… Над тобой же будет смеяться весь мультяшный мир!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 Что же теперь делать??? </a:t>
            </a:r>
          </a:p>
          <a:p>
            <a:pPr algn="ctr" eaLnBrk="1" hangingPunct="1"/>
            <a:endParaRPr lang="ru-RU">
              <a:solidFill>
                <a:srgbClr val="FFFFFF"/>
              </a:solidFill>
            </a:endParaRPr>
          </a:p>
        </p:txBody>
      </p:sp>
      <p:pic>
        <p:nvPicPr>
          <p:cNvPr id="3077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688" y="4889500"/>
            <a:ext cx="1843087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9000" t="8000" r="13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352425" y="0"/>
            <a:ext cx="6550025" cy="3186113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Нас из-за тебя, не возьмут больше на съемки мультфильмов…. 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А я тебе говорил, что нужно изучать звуки и буквы…. Вот как мы теперь найдем тебе букву, с которой начинается твое имя??? Вот как мы теперь скажем режиссеру мультфильма, как тебя зовут???</a:t>
            </a:r>
          </a:p>
        </p:txBody>
      </p:sp>
      <p:sp>
        <p:nvSpPr>
          <p:cNvPr id="4" name="Облако 3"/>
          <p:cNvSpPr/>
          <p:nvPr/>
        </p:nvSpPr>
        <p:spPr>
          <a:xfrm>
            <a:off x="9650413" y="328613"/>
            <a:ext cx="2346325" cy="250348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Я не знаю…. Давай спросим нашу умную книгу АЗБУКУ?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588963"/>
            <a:ext cx="4572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лако 2"/>
          <p:cNvSpPr/>
          <p:nvPr/>
        </p:nvSpPr>
        <p:spPr>
          <a:xfrm>
            <a:off x="5346700" y="173038"/>
            <a:ext cx="6461125" cy="6511925"/>
          </a:xfrm>
          <a:prstGeom prst="cloud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Здравствуйте, ребята, а также мои любимые мультяшки!!! 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Давно ты, Том, не бывал у меня в гостях, не знакомился с буквами и звуками…..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Я слышала, что у тебя исчезла первая буква твоего имени.  Все это произошло потому, что ты давно не открывал АЗБУКУ.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Буква Т вернется в том случае, если ты, ребята и твой друг Джерри познакомятся со звуками  </a:t>
            </a:r>
            <a:r>
              <a:rPr lang="en-US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[</a:t>
            </a:r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Т</a:t>
            </a:r>
            <a:r>
              <a:rPr lang="en-US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] [</a:t>
            </a:r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Т</a:t>
            </a:r>
            <a:r>
              <a:rPr lang="en-US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’]</a:t>
            </a:r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 и научатся писать первую букву твоего имени.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Решайте, думайте, как же вы поступите…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4550"/>
            <a:ext cx="9371013" cy="601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лако 2"/>
          <p:cNvSpPr/>
          <p:nvPr/>
        </p:nvSpPr>
        <p:spPr>
          <a:xfrm>
            <a:off x="5913438" y="0"/>
            <a:ext cx="6278562" cy="4164013"/>
          </a:xfrm>
          <a:prstGeom prst="cloud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Ребята, помогите нам….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Мой друг и я не справимся без вашей помощи!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Помогите нам решить все задания умной книги Азбуки. </a:t>
            </a:r>
          </a:p>
          <a:p>
            <a:pPr algn="ctr" eaLnBrk="1" hangingPunct="1"/>
            <a:r>
              <a:rPr lang="ru-RU" b="1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Вы поможете нам???</a:t>
            </a:r>
          </a:p>
        </p:txBody>
      </p:sp>
      <p:pic>
        <p:nvPicPr>
          <p:cNvPr id="6148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538" y="5375275"/>
            <a:ext cx="1843087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7171" name="Подзаголовок 2"/>
          <p:cNvSpPr>
            <a:spLocks noGrp="1" noChangeArrowheads="1"/>
          </p:cNvSpPr>
          <p:nvPr>
            <p:ph type="subTitle" idx="1"/>
          </p:nvPr>
        </p:nvSpPr>
        <p:spPr>
          <a:xfrm>
            <a:off x="2622550" y="1712421"/>
            <a:ext cx="8937625" cy="4445491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latin typeface="Cambria" pitchFamily="18" charset="0"/>
                <a:ea typeface="Cambria" pitchFamily="18" charset="0"/>
                <a:cs typeface="Cambria" pitchFamily="18" charset="0"/>
              </a:rPr>
              <a:t>Ребята, в мире существует много звуков. Перед тем, как выполнить мои задания, давайте познакомимся со звуками </a:t>
            </a:r>
            <a:r>
              <a:rPr lang="en-US" sz="3200" b="1" dirty="0" smtClean="0">
                <a:latin typeface="Cambria" pitchFamily="18" charset="0"/>
                <a:ea typeface="Cambria" pitchFamily="18" charset="0"/>
                <a:cs typeface="Cambria" pitchFamily="18" charset="0"/>
              </a:rPr>
              <a:t>[</a:t>
            </a:r>
            <a:r>
              <a:rPr lang="ru-RU" sz="3200" b="1" dirty="0" smtClean="0">
                <a:latin typeface="Cambria" pitchFamily="18" charset="0"/>
                <a:ea typeface="Cambria" pitchFamily="18" charset="0"/>
                <a:cs typeface="Cambria" pitchFamily="18" charset="0"/>
              </a:rPr>
              <a:t>Т</a:t>
            </a:r>
            <a:r>
              <a:rPr lang="en-US" sz="3200" b="1" dirty="0" smtClean="0">
                <a:latin typeface="Cambria" pitchFamily="18" charset="0"/>
                <a:ea typeface="Cambria" pitchFamily="18" charset="0"/>
                <a:cs typeface="Cambria" pitchFamily="18" charset="0"/>
              </a:rPr>
              <a:t>] </a:t>
            </a:r>
            <a:r>
              <a:rPr lang="ru-RU" sz="3200" b="1" dirty="0" smtClean="0">
                <a:latin typeface="Cambria" pitchFamily="18" charset="0"/>
                <a:ea typeface="Cambria" pitchFamily="18" charset="0"/>
                <a:cs typeface="Cambria" pitchFamily="18" charset="0"/>
              </a:rPr>
              <a:t>и </a:t>
            </a:r>
            <a:r>
              <a:rPr lang="en-US" sz="3200" b="1" dirty="0" smtClean="0">
                <a:latin typeface="Cambria" pitchFamily="18" charset="0"/>
                <a:ea typeface="Cambria" pitchFamily="18" charset="0"/>
                <a:cs typeface="Cambria" pitchFamily="18" charset="0"/>
              </a:rPr>
              <a:t>[</a:t>
            </a:r>
            <a:r>
              <a:rPr lang="ru-RU" sz="3200" b="1" dirty="0" smtClean="0">
                <a:latin typeface="Cambria" pitchFamily="18" charset="0"/>
                <a:ea typeface="Cambria" pitchFamily="18" charset="0"/>
                <a:cs typeface="Cambria" pitchFamily="18" charset="0"/>
              </a:rPr>
              <a:t>Т</a:t>
            </a:r>
            <a:r>
              <a:rPr lang="en-US" sz="3200" b="1" dirty="0" smtClean="0">
                <a:latin typeface="Cambria" pitchFamily="18" charset="0"/>
                <a:ea typeface="Cambria" pitchFamily="18" charset="0"/>
                <a:cs typeface="Cambria" pitchFamily="18" charset="0"/>
              </a:rPr>
              <a:t>’]</a:t>
            </a:r>
            <a:r>
              <a:rPr lang="ru-RU" sz="3200" b="1" dirty="0" smtClean="0">
                <a:latin typeface="Cambria" pitchFamily="18" charset="0"/>
                <a:ea typeface="Cambria" pitchFamily="18" charset="0"/>
                <a:cs typeface="Cambria" pitchFamily="18" charset="0"/>
              </a:rPr>
              <a:t>.</a:t>
            </a: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26988"/>
            <a:ext cx="2725737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 smtClean="0"/>
              <a:t>Назовите слова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5" y="2646363"/>
            <a:ext cx="16557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138" y="4889500"/>
            <a:ext cx="1944687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638" y="4340225"/>
            <a:ext cx="1493837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3748088"/>
            <a:ext cx="25971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1871663"/>
            <a:ext cx="26416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00" y="4013200"/>
            <a:ext cx="26924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smtClean="0">
                <a:latin typeface="Cambria" pitchFamily="18" charset="0"/>
                <a:ea typeface="Cambria" pitchFamily="18" charset="0"/>
                <a:cs typeface="Cambria" pitchFamily="18" charset="0"/>
              </a:rPr>
              <a:t>Отгадайте загадки:</a:t>
            </a:r>
          </a:p>
        </p:txBody>
      </p:sp>
      <p:sp>
        <p:nvSpPr>
          <p:cNvPr id="10243" name="Объект 2"/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7196138" cy="20764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3200" smtClean="0">
                <a:latin typeface="Cambria" pitchFamily="18" charset="0"/>
                <a:ea typeface="Cambria" pitchFamily="18" charset="0"/>
                <a:cs typeface="Cambria" pitchFamily="18" charset="0"/>
              </a:rPr>
              <a:t>Через поле и лесок подается голосок,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3200" smtClean="0">
                <a:latin typeface="Cambria" pitchFamily="18" charset="0"/>
                <a:ea typeface="Cambria" pitchFamily="18" charset="0"/>
                <a:cs typeface="Cambria" pitchFamily="18" charset="0"/>
              </a:rPr>
              <a:t>Он бежит по проводам,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3200" smtClean="0">
                <a:latin typeface="Cambria" pitchFamily="18" charset="0"/>
                <a:ea typeface="Cambria" pitchFamily="18" charset="0"/>
                <a:cs typeface="Cambria" pitchFamily="18" charset="0"/>
              </a:rPr>
              <a:t>Скажешь здесь, а слышно там….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871" y="2511335"/>
            <a:ext cx="4435929" cy="3726180"/>
          </a:xfrm>
          <a:prstGeom prst="rect">
            <a:avLst/>
          </a:prstGeom>
          <a:effectLst>
            <a:glow rad="127000">
              <a:srgbClr val="FFFF00"/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2"/>
          <p:cNvSpPr>
            <a:spLocks noGrp="1" noChangeArrowheads="1"/>
          </p:cNvSpPr>
          <p:nvPr>
            <p:ph idx="1"/>
          </p:nvPr>
        </p:nvSpPr>
        <p:spPr>
          <a:xfrm>
            <a:off x="852488" y="490538"/>
            <a:ext cx="7581900" cy="15017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3200" smtClean="0">
                <a:latin typeface="Cambria" pitchFamily="18" charset="0"/>
                <a:ea typeface="Cambria" pitchFamily="18" charset="0"/>
                <a:cs typeface="Cambria" pitchFamily="18" charset="0"/>
              </a:rPr>
              <a:t>По небесам оравою бредут мешки дырявые,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3200" smtClean="0">
                <a:latin typeface="Cambria" pitchFamily="18" charset="0"/>
                <a:ea typeface="Cambria" pitchFamily="18" charset="0"/>
                <a:cs typeface="Cambria" pitchFamily="18" charset="0"/>
              </a:rPr>
              <a:t>И бывает иногда: из мешков течет вода.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3200" smtClean="0">
                <a:latin typeface="Cambria" pitchFamily="18" charset="0"/>
                <a:ea typeface="Cambria" pitchFamily="18" charset="0"/>
                <a:cs typeface="Cambria" pitchFamily="18" charset="0"/>
              </a:rPr>
              <a:t>Спрячемся получше от дырявой…..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19703" y="595139"/>
            <a:ext cx="3212906" cy="2409679"/>
          </a:xfrm>
          <a:prstGeom prst="rect">
            <a:avLst/>
          </a:prstGeom>
          <a:noFill/>
          <a:effectLst>
            <a:glow rad="127000">
              <a:srgbClr val="00B0F0"/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1268" name="Объект 2"/>
          <p:cNvSpPr txBox="1">
            <a:spLocks noChangeArrowheads="1"/>
          </p:cNvSpPr>
          <p:nvPr/>
        </p:nvSpPr>
        <p:spPr bwMode="auto">
          <a:xfrm>
            <a:off x="838200" y="1825625"/>
            <a:ext cx="8126413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sz="3200">
              <a:latin typeface="Cambria" pitchFamily="18" charset="0"/>
              <a:ea typeface="Cambria" pitchFamily="18" charset="0"/>
              <a:cs typeface="Cambria" pitchFamily="18" charset="0"/>
            </a:endParaRPr>
          </a:p>
        </p:txBody>
      </p:sp>
      <p:sp>
        <p:nvSpPr>
          <p:cNvPr id="11269" name="Прямоугольник 1"/>
          <p:cNvSpPr>
            <a:spLocks noChangeArrowheads="1"/>
          </p:cNvSpPr>
          <p:nvPr/>
        </p:nvSpPr>
        <p:spPr bwMode="auto">
          <a:xfrm>
            <a:off x="1243013" y="3889375"/>
            <a:ext cx="52117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ru-RU" sz="4000">
                <a:latin typeface="Cambria" pitchFamily="18" charset="0"/>
                <a:ea typeface="Cambria" pitchFamily="18" charset="0"/>
                <a:cs typeface="Cambria" pitchFamily="18" charset="0"/>
              </a:rPr>
              <a:t>Без рук, без ног, а в гору лезет……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3176" y="3805554"/>
            <a:ext cx="3595637" cy="2396492"/>
          </a:xfrm>
          <a:prstGeom prst="rect">
            <a:avLst/>
          </a:prstGeom>
          <a:effectLst>
            <a:glow rad="127000">
              <a:srgbClr val="FFFF00"/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393</Words>
  <Application>Microsoft Office PowerPoint</Application>
  <PresentationFormat>Произвольный</PresentationFormat>
  <Paragraphs>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Знакомство со звуком [Т]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Назовите слова</vt:lpstr>
      <vt:lpstr>Отгадайте загадки:</vt:lpstr>
      <vt:lpstr>Презентация PowerPoint</vt:lpstr>
      <vt:lpstr>Презентация PowerPoint</vt:lpstr>
      <vt:lpstr> На что похожа буква Т?   На антенну Т похожа И на зонт как будто тоже… Молоток стучит: «Тук-тук! Букве Т я старый друг».. Т и в дождик, и в жару Укрывает детвору…….     </vt:lpstr>
      <vt:lpstr>Молодцы, ребята! Вы выполнили все мои задания. Теперь буква обязательно вернется в имя Тома!</vt:lpstr>
      <vt:lpstr>Спасибо, ребята! Вы- настоящие друзья!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со звуками [Т], [Т’] и буквой Т</dc:title>
  <dc:creator>Lenovo</dc:creator>
  <cp:lastModifiedBy>Люба</cp:lastModifiedBy>
  <cp:revision>47</cp:revision>
  <dcterms:created xsi:type="dcterms:W3CDTF">2019-11-04T12:48:58Z</dcterms:created>
  <dcterms:modified xsi:type="dcterms:W3CDTF">2025-07-15T18:02:14Z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840728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